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63" r:id="rId3"/>
    <p:sldId id="268" r:id="rId4"/>
    <p:sldId id="264" r:id="rId5"/>
    <p:sldId id="265" r:id="rId6"/>
    <p:sldId id="257" r:id="rId7"/>
    <p:sldId id="267" r:id="rId8"/>
    <p:sldId id="259" r:id="rId9"/>
    <p:sldId id="266" r:id="rId10"/>
    <p:sldId id="258" r:id="rId11"/>
    <p:sldId id="26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de-DE"/>
              <a:t>Mastertitelformat bearbeiten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de-DE"/>
              <a:t>Mastertitelformat bearbeiten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2/6/2025</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a:t>Mastertitelformat bearbeiten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2/6/2025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de-DE"/>
              <a:t>Mastertitelformat bearbeiten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DA16AA21-1863-4931-97CB-99D0A168701B}" type="datetimeFigureOut">
              <a:rPr lang="en-US" dirty="0"/>
              <a:t>2/6/2025</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de-DE"/>
              <a:t>Mastertitelformat bearbeiten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3772C379-9A7C-4C87-A116-CBE9F58B04C5}" type="datetimeFigureOut">
              <a:rPr lang="en-US" dirty="0"/>
              <a:t>2/6/2025</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2/6/2025</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3306C-E647-4878-8D8C-BE6BFBF6A8C8}"/>
              </a:ext>
            </a:extLst>
          </p:cNvPr>
          <p:cNvSpPr>
            <a:spLocks noGrp="1"/>
          </p:cNvSpPr>
          <p:nvPr>
            <p:ph type="ctrTitle"/>
          </p:nvPr>
        </p:nvSpPr>
        <p:spPr/>
        <p:txBody>
          <a:bodyPr/>
          <a:lstStyle/>
          <a:p>
            <a:r>
              <a:rPr lang="de-DE" sz="7200" dirty="0"/>
              <a:t>Trauerkultur im Zeitalter der Individualität</a:t>
            </a:r>
          </a:p>
        </p:txBody>
      </p:sp>
      <p:sp>
        <p:nvSpPr>
          <p:cNvPr id="3" name="Untertitel 2">
            <a:extLst>
              <a:ext uri="{FF2B5EF4-FFF2-40B4-BE49-F238E27FC236}">
                <a16:creationId xmlns:a16="http://schemas.microsoft.com/office/drawing/2014/main" id="{9A69B096-2D67-43B5-B40F-86408D8162EB}"/>
              </a:ext>
            </a:extLst>
          </p:cNvPr>
          <p:cNvSpPr>
            <a:spLocks noGrp="1"/>
          </p:cNvSpPr>
          <p:nvPr>
            <p:ph type="subTitle" idx="1"/>
          </p:nvPr>
        </p:nvSpPr>
        <p:spPr/>
        <p:txBody>
          <a:bodyPr/>
          <a:lstStyle/>
          <a:p>
            <a:r>
              <a:rPr lang="de-DE" dirty="0"/>
              <a:t>Markus Kamin</a:t>
            </a:r>
          </a:p>
        </p:txBody>
      </p:sp>
    </p:spTree>
    <p:extLst>
      <p:ext uri="{BB962C8B-B14F-4D97-AF65-F5344CB8AC3E}">
        <p14:creationId xmlns:p14="http://schemas.microsoft.com/office/powerpoint/2010/main" val="1809718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295863-75D9-4982-8EF3-E37C6F9CB8D5}"/>
              </a:ext>
            </a:extLst>
          </p:cNvPr>
          <p:cNvSpPr>
            <a:spLocks noGrp="1"/>
          </p:cNvSpPr>
          <p:nvPr>
            <p:ph type="title"/>
          </p:nvPr>
        </p:nvSpPr>
        <p:spPr>
          <a:xfrm>
            <a:off x="8465751" y="685800"/>
            <a:ext cx="3200400" cy="1737360"/>
          </a:xfrm>
        </p:spPr>
        <p:txBody>
          <a:bodyPr/>
          <a:lstStyle/>
          <a:p>
            <a:r>
              <a:rPr lang="de-DE" dirty="0"/>
              <a:t>Memorial Tattoo</a:t>
            </a:r>
          </a:p>
        </p:txBody>
      </p:sp>
      <p:sp>
        <p:nvSpPr>
          <p:cNvPr id="4" name="Textplatzhalter 3">
            <a:extLst>
              <a:ext uri="{FF2B5EF4-FFF2-40B4-BE49-F238E27FC236}">
                <a16:creationId xmlns:a16="http://schemas.microsoft.com/office/drawing/2014/main" id="{69AB6DD0-4FDA-46F4-88E6-0BAE7DAEA7F2}"/>
              </a:ext>
            </a:extLst>
          </p:cNvPr>
          <p:cNvSpPr>
            <a:spLocks noGrp="1"/>
          </p:cNvSpPr>
          <p:nvPr>
            <p:ph type="body" sz="half" idx="2"/>
          </p:nvPr>
        </p:nvSpPr>
        <p:spPr/>
        <p:txBody>
          <a:bodyPr/>
          <a:lstStyle/>
          <a:p>
            <a:r>
              <a:rPr lang="de-DE" dirty="0"/>
              <a:t>Ausstellungs- und Buchprojekt </a:t>
            </a:r>
          </a:p>
        </p:txBody>
      </p:sp>
      <p:sp>
        <p:nvSpPr>
          <p:cNvPr id="20" name="Bildplatzhalter 19">
            <a:extLst>
              <a:ext uri="{FF2B5EF4-FFF2-40B4-BE49-F238E27FC236}">
                <a16:creationId xmlns:a16="http://schemas.microsoft.com/office/drawing/2014/main" id="{577866B7-FAC4-45BC-B0DC-E2B550819639}"/>
              </a:ext>
            </a:extLst>
          </p:cNvPr>
          <p:cNvSpPr>
            <a:spLocks noGrp="1"/>
          </p:cNvSpPr>
          <p:nvPr>
            <p:ph type="pic" idx="1"/>
          </p:nvPr>
        </p:nvSpPr>
        <p:spPr/>
      </p:sp>
      <p:pic>
        <p:nvPicPr>
          <p:cNvPr id="1026" name="Picture 2">
            <a:extLst>
              <a:ext uri="{FF2B5EF4-FFF2-40B4-BE49-F238E27FC236}">
                <a16:creationId xmlns:a16="http://schemas.microsoft.com/office/drawing/2014/main" id="{E0BC6A6E-EED2-4E3C-8B87-3680D69172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51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630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17AC6-A2FD-4F69-8481-FF27335DA830}"/>
              </a:ext>
            </a:extLst>
          </p:cNvPr>
          <p:cNvSpPr>
            <a:spLocks noGrp="1"/>
          </p:cNvSpPr>
          <p:nvPr>
            <p:ph type="title"/>
          </p:nvPr>
        </p:nvSpPr>
        <p:spPr/>
        <p:txBody>
          <a:bodyPr numCol="2">
            <a:normAutofit/>
          </a:bodyPr>
          <a:lstStyle/>
          <a:p>
            <a:r>
              <a:rPr lang="de-DE" sz="2000" dirty="0"/>
              <a:t>Sterben gehört zum Leben.</a:t>
            </a:r>
            <a:br>
              <a:rPr lang="de-DE" sz="2000" dirty="0"/>
            </a:br>
            <a:r>
              <a:rPr lang="de-DE" sz="2000" dirty="0"/>
              <a:t>Die Leihgabe des Lebens </a:t>
            </a:r>
            <a:br>
              <a:rPr lang="de-DE" sz="2000" dirty="0"/>
            </a:br>
            <a:r>
              <a:rPr lang="de-DE" sz="2000" dirty="0"/>
              <a:t>wird unwiderruflich zurück gefordert.</a:t>
            </a:r>
            <a:br>
              <a:rPr lang="de-DE" sz="2000" dirty="0"/>
            </a:br>
            <a:br>
              <a:rPr lang="de-DE" sz="2000" dirty="0"/>
            </a:br>
            <a:r>
              <a:rPr lang="de-DE" sz="2000" dirty="0"/>
              <a:t>Groß ist der Schmerz</a:t>
            </a:r>
            <a:br>
              <a:rPr lang="de-DE" sz="2000" dirty="0"/>
            </a:br>
            <a:r>
              <a:rPr lang="de-DE" sz="2000" dirty="0"/>
              <a:t>über den Verlust eines geliebten Menschen</a:t>
            </a:r>
            <a:br>
              <a:rPr lang="de-DE" sz="2000" dirty="0"/>
            </a:br>
            <a:r>
              <a:rPr lang="de-DE" sz="2000" dirty="0"/>
              <a:t>oder die Gewissheit des eigenen Todes.</a:t>
            </a:r>
            <a:br>
              <a:rPr lang="de-DE" sz="2000" dirty="0"/>
            </a:br>
            <a:br>
              <a:rPr lang="de-DE" sz="2000" dirty="0"/>
            </a:br>
            <a:r>
              <a:rPr lang="de-DE" sz="2000" dirty="0"/>
              <a:t>Wer teilt mit mir die Last?</a:t>
            </a:r>
            <a:br>
              <a:rPr lang="de-DE" sz="2000" dirty="0"/>
            </a:br>
            <a:r>
              <a:rPr lang="de-DE" sz="2000" dirty="0"/>
              <a:t>Wer gibt mir Kraft und Mut?</a:t>
            </a:r>
            <a:br>
              <a:rPr lang="de-DE" sz="2000" dirty="0"/>
            </a:br>
            <a:r>
              <a:rPr lang="de-DE" sz="2000" dirty="0"/>
              <a:t>Wer lindert meinen Schmerz?</a:t>
            </a:r>
            <a:br>
              <a:rPr lang="de-DE" sz="2000" dirty="0"/>
            </a:br>
            <a:br>
              <a:rPr lang="de-DE" sz="2000" dirty="0"/>
            </a:br>
            <a:r>
              <a:rPr lang="de-DE" sz="2000" dirty="0"/>
              <a:t>Wer hilft mir </a:t>
            </a:r>
            <a:br>
              <a:rPr lang="de-DE" sz="2000" dirty="0"/>
            </a:br>
            <a:r>
              <a:rPr lang="de-DE" sz="2000" dirty="0"/>
              <a:t>das unausweichliche zu tragen?</a:t>
            </a:r>
            <a:br>
              <a:rPr lang="de-DE" sz="2000" dirty="0"/>
            </a:br>
            <a:endParaRPr lang="de-DE" sz="2000" dirty="0"/>
          </a:p>
        </p:txBody>
      </p:sp>
      <p:sp>
        <p:nvSpPr>
          <p:cNvPr id="3" name="Textplatzhalter 2">
            <a:extLst>
              <a:ext uri="{FF2B5EF4-FFF2-40B4-BE49-F238E27FC236}">
                <a16:creationId xmlns:a16="http://schemas.microsoft.com/office/drawing/2014/main" id="{7E3C9BA4-62A6-46B8-8B58-AEF2B9263186}"/>
              </a:ext>
            </a:extLst>
          </p:cNvPr>
          <p:cNvSpPr>
            <a:spLocks noGrp="1"/>
          </p:cNvSpPr>
          <p:nvPr>
            <p:ph type="body" idx="1"/>
          </p:nvPr>
        </p:nvSpPr>
        <p:spPr/>
        <p:txBody>
          <a:bodyPr/>
          <a:lstStyle/>
          <a:p>
            <a:r>
              <a:rPr lang="de-DE" dirty="0"/>
              <a:t>In schweren Zeiten</a:t>
            </a:r>
          </a:p>
          <a:p>
            <a:pPr algn="r"/>
            <a:r>
              <a:rPr lang="de-DE" dirty="0"/>
              <a:t>© Gisela Baltes</a:t>
            </a:r>
          </a:p>
        </p:txBody>
      </p:sp>
    </p:spTree>
    <p:extLst>
      <p:ext uri="{BB962C8B-B14F-4D97-AF65-F5344CB8AC3E}">
        <p14:creationId xmlns:p14="http://schemas.microsoft.com/office/powerpoint/2010/main" val="141012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DED38E-017D-4C71-9C3D-A6CAB17C3A0C}"/>
              </a:ext>
            </a:extLst>
          </p:cNvPr>
          <p:cNvSpPr>
            <a:spLocks noGrp="1"/>
          </p:cNvSpPr>
          <p:nvPr>
            <p:ph type="title"/>
          </p:nvPr>
        </p:nvSpPr>
        <p:spPr/>
        <p:txBody>
          <a:bodyPr/>
          <a:lstStyle/>
          <a:p>
            <a:endParaRPr lang="de-DE" dirty="0"/>
          </a:p>
        </p:txBody>
      </p:sp>
      <p:sp>
        <p:nvSpPr>
          <p:cNvPr id="3" name="Textplatzhalter 2">
            <a:extLst>
              <a:ext uri="{FF2B5EF4-FFF2-40B4-BE49-F238E27FC236}">
                <a16:creationId xmlns:a16="http://schemas.microsoft.com/office/drawing/2014/main" id="{D4078B30-D146-413F-9810-B6B41A5E93AB}"/>
              </a:ext>
            </a:extLst>
          </p:cNvPr>
          <p:cNvSpPr>
            <a:spLocks noGrp="1"/>
          </p:cNvSpPr>
          <p:nvPr>
            <p:ph type="body" idx="1"/>
          </p:nvPr>
        </p:nvSpPr>
        <p:spPr/>
        <p:txBody>
          <a:bodyPr/>
          <a:lstStyle/>
          <a:p>
            <a:r>
              <a:rPr lang="de-DE" dirty="0"/>
              <a:t>Einführung</a:t>
            </a:r>
          </a:p>
        </p:txBody>
      </p:sp>
      <p:pic>
        <p:nvPicPr>
          <p:cNvPr id="6148" name="Picture 4" descr="Kälte, Blatt, Frost, Schnee, Sonnenlicht">
            <a:extLst>
              <a:ext uri="{FF2B5EF4-FFF2-40B4-BE49-F238E27FC236}">
                <a16:creationId xmlns:a16="http://schemas.microsoft.com/office/drawing/2014/main" id="{3B82F66D-0524-4498-8271-0081F75529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974" y="1225296"/>
            <a:ext cx="5283104" cy="352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6119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E12949-9650-4C3D-835F-36855D89BBCD}"/>
              </a:ext>
            </a:extLst>
          </p:cNvPr>
          <p:cNvSpPr>
            <a:spLocks noGrp="1"/>
          </p:cNvSpPr>
          <p:nvPr>
            <p:ph type="title"/>
          </p:nvPr>
        </p:nvSpPr>
        <p:spPr/>
        <p:txBody>
          <a:bodyPr/>
          <a:lstStyle/>
          <a:p>
            <a:r>
              <a:rPr lang="de-DE" dirty="0"/>
              <a:t>Inhalt</a:t>
            </a:r>
          </a:p>
        </p:txBody>
      </p:sp>
      <p:sp>
        <p:nvSpPr>
          <p:cNvPr id="3" name="Inhaltsplatzhalter 2">
            <a:extLst>
              <a:ext uri="{FF2B5EF4-FFF2-40B4-BE49-F238E27FC236}">
                <a16:creationId xmlns:a16="http://schemas.microsoft.com/office/drawing/2014/main" id="{2381DDE5-EA8D-404E-81E1-58494BF47949}"/>
              </a:ext>
            </a:extLst>
          </p:cNvPr>
          <p:cNvSpPr>
            <a:spLocks noGrp="1"/>
          </p:cNvSpPr>
          <p:nvPr>
            <p:ph idx="1"/>
          </p:nvPr>
        </p:nvSpPr>
        <p:spPr/>
        <p:txBody>
          <a:bodyPr>
            <a:normAutofit/>
          </a:bodyPr>
          <a:lstStyle/>
          <a:p>
            <a:r>
              <a:rPr lang="de-DE" dirty="0"/>
              <a:t>Begrüßung</a:t>
            </a:r>
          </a:p>
          <a:p>
            <a:r>
              <a:rPr lang="de-DE" dirty="0"/>
              <a:t>8 Thesen der Trauerkultur im Zeitalter der Individualität</a:t>
            </a:r>
          </a:p>
          <a:p>
            <a:r>
              <a:rPr lang="de-DE" dirty="0"/>
              <a:t>Windtelefon</a:t>
            </a:r>
          </a:p>
          <a:p>
            <a:r>
              <a:rPr lang="de-DE" dirty="0"/>
              <a:t>Jeden Dritten um Drei</a:t>
            </a:r>
          </a:p>
          <a:p>
            <a:r>
              <a:rPr lang="de-DE" dirty="0"/>
              <a:t>Trauerbegleitung per WhatsApp</a:t>
            </a:r>
          </a:p>
          <a:p>
            <a:r>
              <a:rPr lang="de-DE" dirty="0"/>
              <a:t>Trauerhaltestelle</a:t>
            </a:r>
          </a:p>
          <a:p>
            <a:r>
              <a:rPr lang="de-DE" dirty="0" err="1"/>
              <a:t>Memorialtattoo</a:t>
            </a:r>
            <a:endParaRPr lang="de-DE" dirty="0"/>
          </a:p>
          <a:p>
            <a:r>
              <a:rPr lang="de-DE" dirty="0"/>
              <a:t>Abschlussimpuls</a:t>
            </a:r>
          </a:p>
          <a:p>
            <a:endParaRPr lang="de-DE" dirty="0"/>
          </a:p>
          <a:p>
            <a:endParaRPr lang="de-DE" dirty="0"/>
          </a:p>
          <a:p>
            <a:endParaRPr lang="de-DE" dirty="0"/>
          </a:p>
        </p:txBody>
      </p:sp>
    </p:spTree>
    <p:extLst>
      <p:ext uri="{BB962C8B-B14F-4D97-AF65-F5344CB8AC3E}">
        <p14:creationId xmlns:p14="http://schemas.microsoft.com/office/powerpoint/2010/main" val="2109755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CB5AD8-120A-462F-A833-6977D959627F}"/>
              </a:ext>
            </a:extLst>
          </p:cNvPr>
          <p:cNvSpPr>
            <a:spLocks noGrp="1"/>
          </p:cNvSpPr>
          <p:nvPr>
            <p:ph type="title"/>
          </p:nvPr>
        </p:nvSpPr>
        <p:spPr/>
        <p:txBody>
          <a:bodyPr/>
          <a:lstStyle/>
          <a:p>
            <a:r>
              <a:rPr lang="de-DE" dirty="0"/>
              <a:t>8 Thesen der Trauerkultur im Zeitalter der Individualität</a:t>
            </a:r>
          </a:p>
        </p:txBody>
      </p:sp>
      <p:sp>
        <p:nvSpPr>
          <p:cNvPr id="3" name="Inhaltsplatzhalter 2">
            <a:extLst>
              <a:ext uri="{FF2B5EF4-FFF2-40B4-BE49-F238E27FC236}">
                <a16:creationId xmlns:a16="http://schemas.microsoft.com/office/drawing/2014/main" id="{605E88E9-DAA9-460A-9EE8-CFFE4F5E3262}"/>
              </a:ext>
            </a:extLst>
          </p:cNvPr>
          <p:cNvSpPr>
            <a:spLocks noGrp="1"/>
          </p:cNvSpPr>
          <p:nvPr>
            <p:ph idx="1"/>
          </p:nvPr>
        </p:nvSpPr>
        <p:spPr/>
        <p:txBody>
          <a:bodyPr/>
          <a:lstStyle/>
          <a:p>
            <a:r>
              <a:rPr lang="de-DE" dirty="0"/>
              <a:t>Nicht der Tod ist in der modernen Gesellschaft tabuisiert, sondern die Trauer als eine Störung ökonomischer und sozialer Routinen.</a:t>
            </a:r>
          </a:p>
          <a:p>
            <a:r>
              <a:rPr lang="de-DE" dirty="0">
                <a:solidFill>
                  <a:srgbClr val="C00000"/>
                </a:solidFill>
              </a:rPr>
              <a:t>Trauer ist eine Form der Liebe. Sie verlangt Respekt, Achtsamkeit und Bewunderung.</a:t>
            </a:r>
          </a:p>
          <a:p>
            <a:r>
              <a:rPr lang="de-DE" dirty="0">
                <a:solidFill>
                  <a:srgbClr val="C00000"/>
                </a:solidFill>
              </a:rPr>
              <a:t>In einer Gesellschaft, in der Trauer gelebt werden kann, stehen Vergangenheit, Gegenwart und Zukunft in Verbindung.</a:t>
            </a:r>
          </a:p>
          <a:p>
            <a:r>
              <a:rPr lang="de-DE" dirty="0"/>
              <a:t>Die traditionelle Friedhofs- und Begräbniskultur ist in die Krise geraten, weil sie auf den Wertewandel der Gesellschaft keine treffenden Antworten findet.</a:t>
            </a:r>
          </a:p>
        </p:txBody>
      </p:sp>
    </p:spTree>
    <p:extLst>
      <p:ext uri="{BB962C8B-B14F-4D97-AF65-F5344CB8AC3E}">
        <p14:creationId xmlns:p14="http://schemas.microsoft.com/office/powerpoint/2010/main" val="3762131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CB5AD8-120A-462F-A833-6977D959627F}"/>
              </a:ext>
            </a:extLst>
          </p:cNvPr>
          <p:cNvSpPr>
            <a:spLocks noGrp="1"/>
          </p:cNvSpPr>
          <p:nvPr>
            <p:ph type="title"/>
          </p:nvPr>
        </p:nvSpPr>
        <p:spPr/>
        <p:txBody>
          <a:bodyPr/>
          <a:lstStyle/>
          <a:p>
            <a:r>
              <a:rPr lang="de-DE" dirty="0"/>
              <a:t>8 Thesen der Trauerkultur im Zeitalter der Individualität</a:t>
            </a:r>
          </a:p>
        </p:txBody>
      </p:sp>
      <p:sp>
        <p:nvSpPr>
          <p:cNvPr id="3" name="Inhaltsplatzhalter 2">
            <a:extLst>
              <a:ext uri="{FF2B5EF4-FFF2-40B4-BE49-F238E27FC236}">
                <a16:creationId xmlns:a16="http://schemas.microsoft.com/office/drawing/2014/main" id="{605E88E9-DAA9-460A-9EE8-CFFE4F5E3262}"/>
              </a:ext>
            </a:extLst>
          </p:cNvPr>
          <p:cNvSpPr>
            <a:spLocks noGrp="1"/>
          </p:cNvSpPr>
          <p:nvPr>
            <p:ph idx="1"/>
          </p:nvPr>
        </p:nvSpPr>
        <p:spPr/>
        <p:txBody>
          <a:bodyPr/>
          <a:lstStyle/>
          <a:p>
            <a:r>
              <a:rPr lang="de-DE" dirty="0">
                <a:solidFill>
                  <a:srgbClr val="C00000"/>
                </a:solidFill>
              </a:rPr>
              <a:t>Der Druck zum reibungslosen Funktionieren in einer Gesellschaft der Beschleunigung macht das In-Trauer-Sein zu einem störenden Zustand, der soweit wie möglich begrenzt und möglichst früh beendet werden soll. Dieser Zwang ist fatal für das Trauererleben selbst.</a:t>
            </a:r>
          </a:p>
          <a:p>
            <a:r>
              <a:rPr lang="de-DE" dirty="0"/>
              <a:t>Bei der Suche nach neuen Formen des Trauerns spielen innovative Landschaftsplaner und Architekten, Trauerberater und -begleiter, Verwalter, Bestatter, Steinmetze und Gärtner eine wichtige Rolle.</a:t>
            </a:r>
          </a:p>
          <a:p>
            <a:r>
              <a:rPr lang="de-DE" dirty="0"/>
              <a:t>Die starke Tendenz zu anonymen Bestattungsformen entspringt nicht selten einem negativen Verständnis der eigenen Bedeutung für andere.</a:t>
            </a:r>
          </a:p>
          <a:p>
            <a:r>
              <a:rPr lang="de-DE" dirty="0">
                <a:solidFill>
                  <a:srgbClr val="C00000"/>
                </a:solidFill>
              </a:rPr>
              <a:t>Trauer ist innere Verwandlung, deren Gelingen das persönliche Leben bereichert.</a:t>
            </a:r>
          </a:p>
        </p:txBody>
      </p:sp>
    </p:spTree>
    <p:extLst>
      <p:ext uri="{BB962C8B-B14F-4D97-AF65-F5344CB8AC3E}">
        <p14:creationId xmlns:p14="http://schemas.microsoft.com/office/powerpoint/2010/main" val="2142530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295863-75D9-4982-8EF3-E37C6F9CB8D5}"/>
              </a:ext>
            </a:extLst>
          </p:cNvPr>
          <p:cNvSpPr>
            <a:spLocks noGrp="1"/>
          </p:cNvSpPr>
          <p:nvPr>
            <p:ph type="title"/>
          </p:nvPr>
        </p:nvSpPr>
        <p:spPr/>
        <p:txBody>
          <a:bodyPr/>
          <a:lstStyle/>
          <a:p>
            <a:r>
              <a:rPr lang="de-DE" dirty="0"/>
              <a:t>Windtelefon</a:t>
            </a:r>
          </a:p>
        </p:txBody>
      </p:sp>
      <p:sp>
        <p:nvSpPr>
          <p:cNvPr id="4" name="Textplatzhalter 3">
            <a:extLst>
              <a:ext uri="{FF2B5EF4-FFF2-40B4-BE49-F238E27FC236}">
                <a16:creationId xmlns:a16="http://schemas.microsoft.com/office/drawing/2014/main" id="{69AB6DD0-4FDA-46F4-88E6-0BAE7DAEA7F2}"/>
              </a:ext>
            </a:extLst>
          </p:cNvPr>
          <p:cNvSpPr>
            <a:spLocks noGrp="1"/>
          </p:cNvSpPr>
          <p:nvPr>
            <p:ph type="body" sz="half" idx="2"/>
          </p:nvPr>
        </p:nvSpPr>
        <p:spPr/>
        <p:txBody>
          <a:bodyPr/>
          <a:lstStyle/>
          <a:p>
            <a:r>
              <a:rPr lang="de-DE" dirty="0"/>
              <a:t>Friedhof Auf dem Dören</a:t>
            </a:r>
          </a:p>
          <a:p>
            <a:endParaRPr lang="de-DE" dirty="0"/>
          </a:p>
          <a:p>
            <a:r>
              <a:rPr lang="de-DE" dirty="0"/>
              <a:t>Trauer kann man nicht sehen, nicht hören, kann sie nur in sich tragen, denn sie ist unsichtbar und lautlos.</a:t>
            </a:r>
            <a:endParaRPr lang="de-DE" sz="1800" kern="100" dirty="0">
              <a:effectLst/>
              <a:latin typeface="Aptos"/>
              <a:ea typeface="Aptos"/>
              <a:cs typeface="Times New Roman" panose="02020603050405020304" pitchFamily="18" charset="0"/>
            </a:endParaRPr>
          </a:p>
          <a:p>
            <a:endParaRPr lang="de-DE" dirty="0"/>
          </a:p>
        </p:txBody>
      </p:sp>
      <p:sp>
        <p:nvSpPr>
          <p:cNvPr id="20" name="Bildplatzhalter 19">
            <a:extLst>
              <a:ext uri="{FF2B5EF4-FFF2-40B4-BE49-F238E27FC236}">
                <a16:creationId xmlns:a16="http://schemas.microsoft.com/office/drawing/2014/main" id="{577866B7-FAC4-45BC-B0DC-E2B550819639}"/>
              </a:ext>
            </a:extLst>
          </p:cNvPr>
          <p:cNvSpPr>
            <a:spLocks noGrp="1"/>
          </p:cNvSpPr>
          <p:nvPr>
            <p:ph type="pic" idx="1"/>
          </p:nvPr>
        </p:nvSpPr>
        <p:spPr/>
      </p:sp>
      <p:pic>
        <p:nvPicPr>
          <p:cNvPr id="24" name="Grafik 23">
            <a:extLst>
              <a:ext uri="{FF2B5EF4-FFF2-40B4-BE49-F238E27FC236}">
                <a16:creationId xmlns:a16="http://schemas.microsoft.com/office/drawing/2014/main" id="{5502A89A-6BD6-44AF-9049-AA4D8F575D4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986668" cy="6857999"/>
          </a:xfrm>
          <a:prstGeom prst="rect">
            <a:avLst/>
          </a:prstGeom>
          <a:noFill/>
          <a:ln>
            <a:noFill/>
          </a:ln>
        </p:spPr>
      </p:pic>
    </p:spTree>
    <p:extLst>
      <p:ext uri="{BB962C8B-B14F-4D97-AF65-F5344CB8AC3E}">
        <p14:creationId xmlns:p14="http://schemas.microsoft.com/office/powerpoint/2010/main" val="1627668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611164-5F93-4022-93D8-8A377E6BB8EC}"/>
              </a:ext>
            </a:extLst>
          </p:cNvPr>
          <p:cNvSpPr>
            <a:spLocks noGrp="1"/>
          </p:cNvSpPr>
          <p:nvPr>
            <p:ph type="title"/>
          </p:nvPr>
        </p:nvSpPr>
        <p:spPr/>
        <p:txBody>
          <a:bodyPr/>
          <a:lstStyle/>
          <a:p>
            <a:r>
              <a:rPr lang="de-DE" dirty="0"/>
              <a:t>Jeden 3. um 3</a:t>
            </a:r>
          </a:p>
        </p:txBody>
      </p:sp>
      <p:sp>
        <p:nvSpPr>
          <p:cNvPr id="3" name="Bildplatzhalter 2">
            <a:extLst>
              <a:ext uri="{FF2B5EF4-FFF2-40B4-BE49-F238E27FC236}">
                <a16:creationId xmlns:a16="http://schemas.microsoft.com/office/drawing/2014/main" id="{C91F74A7-F362-4CC4-A30E-16AFEF1AE6FA}"/>
              </a:ext>
            </a:extLst>
          </p:cNvPr>
          <p:cNvSpPr>
            <a:spLocks noGrp="1"/>
          </p:cNvSpPr>
          <p:nvPr>
            <p:ph type="pic" idx="1"/>
          </p:nvPr>
        </p:nvSpPr>
        <p:spPr/>
      </p:sp>
      <p:sp>
        <p:nvSpPr>
          <p:cNvPr id="4" name="Textplatzhalter 3">
            <a:extLst>
              <a:ext uri="{FF2B5EF4-FFF2-40B4-BE49-F238E27FC236}">
                <a16:creationId xmlns:a16="http://schemas.microsoft.com/office/drawing/2014/main" id="{37DE8B1D-26CD-43C1-8AE4-692B7DB119A7}"/>
              </a:ext>
            </a:extLst>
          </p:cNvPr>
          <p:cNvSpPr>
            <a:spLocks noGrp="1"/>
          </p:cNvSpPr>
          <p:nvPr>
            <p:ph type="body" sz="half" idx="2"/>
          </p:nvPr>
        </p:nvSpPr>
        <p:spPr/>
        <p:txBody>
          <a:bodyPr/>
          <a:lstStyle/>
          <a:p>
            <a:r>
              <a:rPr lang="de-DE" dirty="0"/>
              <a:t>Projekt „Trauer – nicht allein“</a:t>
            </a:r>
          </a:p>
        </p:txBody>
      </p:sp>
      <p:pic>
        <p:nvPicPr>
          <p:cNvPr id="8196" name="Picture 4">
            <a:extLst>
              <a:ext uri="{FF2B5EF4-FFF2-40B4-BE49-F238E27FC236}">
                <a16:creationId xmlns:a16="http://schemas.microsoft.com/office/drawing/2014/main" id="{8BEDBFC3-539F-4EE7-A0E7-47D6833CCD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8303740" cy="5611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926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0251EF-D97A-456F-95E9-69E3301A31AC}"/>
              </a:ext>
            </a:extLst>
          </p:cNvPr>
          <p:cNvSpPr>
            <a:spLocks noGrp="1"/>
          </p:cNvSpPr>
          <p:nvPr>
            <p:ph type="title"/>
          </p:nvPr>
        </p:nvSpPr>
        <p:spPr/>
        <p:txBody>
          <a:bodyPr/>
          <a:lstStyle/>
          <a:p>
            <a:r>
              <a:rPr lang="de-DE" dirty="0"/>
              <a:t>Trauer-</a:t>
            </a:r>
            <a:br>
              <a:rPr lang="de-DE" dirty="0"/>
            </a:br>
            <a:r>
              <a:rPr lang="de-DE" dirty="0" err="1"/>
              <a:t>begleitung</a:t>
            </a:r>
            <a:r>
              <a:rPr lang="de-DE" dirty="0"/>
              <a:t> per </a:t>
            </a:r>
            <a:r>
              <a:rPr lang="de-DE" dirty="0" err="1"/>
              <a:t>Whatsapp</a:t>
            </a:r>
            <a:endParaRPr lang="de-DE" dirty="0"/>
          </a:p>
        </p:txBody>
      </p:sp>
      <p:sp>
        <p:nvSpPr>
          <p:cNvPr id="3" name="Bildplatzhalter 2">
            <a:extLst>
              <a:ext uri="{FF2B5EF4-FFF2-40B4-BE49-F238E27FC236}">
                <a16:creationId xmlns:a16="http://schemas.microsoft.com/office/drawing/2014/main" id="{6444C579-AF50-4E9D-9AB7-C5D2838DC4F8}"/>
              </a:ext>
            </a:extLst>
          </p:cNvPr>
          <p:cNvSpPr>
            <a:spLocks noGrp="1"/>
          </p:cNvSpPr>
          <p:nvPr>
            <p:ph type="pic" idx="1"/>
          </p:nvPr>
        </p:nvSpPr>
        <p:spPr/>
      </p:sp>
      <p:sp>
        <p:nvSpPr>
          <p:cNvPr id="4" name="Textplatzhalter 3">
            <a:extLst>
              <a:ext uri="{FF2B5EF4-FFF2-40B4-BE49-F238E27FC236}">
                <a16:creationId xmlns:a16="http://schemas.microsoft.com/office/drawing/2014/main" id="{7494EE86-7638-4676-8C8B-4EDA610E0AA6}"/>
              </a:ext>
            </a:extLst>
          </p:cNvPr>
          <p:cNvSpPr>
            <a:spLocks noGrp="1"/>
          </p:cNvSpPr>
          <p:nvPr>
            <p:ph type="body" sz="half" idx="2"/>
          </p:nvPr>
        </p:nvSpPr>
        <p:spPr/>
        <p:txBody>
          <a:bodyPr/>
          <a:lstStyle/>
          <a:p>
            <a:r>
              <a:rPr lang="de-DE" dirty="0"/>
              <a:t>Mit der Digitalisierung verschiebt sich auch die Trauer ins Internet und in die Sozialen Medien </a:t>
            </a:r>
          </a:p>
        </p:txBody>
      </p:sp>
      <p:pic>
        <p:nvPicPr>
          <p:cNvPr id="3080" name="Picture 8" descr="Social network icons set with paint brushes">
            <a:extLst>
              <a:ext uri="{FF2B5EF4-FFF2-40B4-BE49-F238E27FC236}">
                <a16:creationId xmlns:a16="http://schemas.microsoft.com/office/drawing/2014/main" id="{727DECD4-FDF4-4ADD-BF96-D116155AD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685799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159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1B5329-D2CC-4C62-AACD-004B9DF73963}"/>
              </a:ext>
            </a:extLst>
          </p:cNvPr>
          <p:cNvSpPr>
            <a:spLocks noGrp="1"/>
          </p:cNvSpPr>
          <p:nvPr>
            <p:ph type="title"/>
          </p:nvPr>
        </p:nvSpPr>
        <p:spPr/>
        <p:txBody>
          <a:bodyPr/>
          <a:lstStyle/>
          <a:p>
            <a:r>
              <a:rPr lang="de-DE" dirty="0"/>
              <a:t>Trauerhalte-stelle</a:t>
            </a:r>
          </a:p>
        </p:txBody>
      </p:sp>
      <p:sp>
        <p:nvSpPr>
          <p:cNvPr id="3" name="Bildplatzhalter 2">
            <a:extLst>
              <a:ext uri="{FF2B5EF4-FFF2-40B4-BE49-F238E27FC236}">
                <a16:creationId xmlns:a16="http://schemas.microsoft.com/office/drawing/2014/main" id="{6328AB7B-B0F1-49ED-A27B-8F2A5EB9F36E}"/>
              </a:ext>
            </a:extLst>
          </p:cNvPr>
          <p:cNvSpPr>
            <a:spLocks noGrp="1"/>
          </p:cNvSpPr>
          <p:nvPr>
            <p:ph type="pic" idx="1"/>
          </p:nvPr>
        </p:nvSpPr>
        <p:spPr/>
      </p:sp>
      <p:sp>
        <p:nvSpPr>
          <p:cNvPr id="4" name="Textplatzhalter 3">
            <a:extLst>
              <a:ext uri="{FF2B5EF4-FFF2-40B4-BE49-F238E27FC236}">
                <a16:creationId xmlns:a16="http://schemas.microsoft.com/office/drawing/2014/main" id="{6F83D6EB-271D-4B98-BA92-F3345A03CBF4}"/>
              </a:ext>
            </a:extLst>
          </p:cNvPr>
          <p:cNvSpPr>
            <a:spLocks noGrp="1"/>
          </p:cNvSpPr>
          <p:nvPr>
            <p:ph type="body" sz="half" idx="2"/>
          </p:nvPr>
        </p:nvSpPr>
        <p:spPr/>
        <p:txBody>
          <a:bodyPr/>
          <a:lstStyle/>
          <a:p>
            <a:r>
              <a:rPr lang="de-DE" dirty="0"/>
              <a:t>Architekturwettbewerb </a:t>
            </a:r>
          </a:p>
          <a:p>
            <a:r>
              <a:rPr lang="de-DE" dirty="0"/>
              <a:t>„Trauer braucht Raum“</a:t>
            </a:r>
          </a:p>
        </p:txBody>
      </p:sp>
      <p:pic>
        <p:nvPicPr>
          <p:cNvPr id="7170" name="Picture 2" descr="Visuelles Suchabfragebild">
            <a:extLst>
              <a:ext uri="{FF2B5EF4-FFF2-40B4-BE49-F238E27FC236}">
                <a16:creationId xmlns:a16="http://schemas.microsoft.com/office/drawing/2014/main" id="{2BD54318-12C0-4715-9D42-7F0E460E77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8288071" cy="5511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067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lzart">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TM03090434[[fn=Holzart]]</Template>
  <TotalTime>0</TotalTime>
  <Words>373</Words>
  <Application>Microsoft Office PowerPoint</Application>
  <PresentationFormat>Breitbild</PresentationFormat>
  <Paragraphs>39</Paragraphs>
  <Slides>11</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11</vt:i4>
      </vt:variant>
    </vt:vector>
  </HeadingPairs>
  <TitlesOfParts>
    <vt:vector size="16" baseType="lpstr">
      <vt:lpstr>Aptos</vt:lpstr>
      <vt:lpstr>Rockwell</vt:lpstr>
      <vt:lpstr>Rockwell Condensed</vt:lpstr>
      <vt:lpstr>Wingdings</vt:lpstr>
      <vt:lpstr>Holzart</vt:lpstr>
      <vt:lpstr>Trauerkultur im Zeitalter der Individualität</vt:lpstr>
      <vt:lpstr>PowerPoint-Präsentation</vt:lpstr>
      <vt:lpstr>Inhalt</vt:lpstr>
      <vt:lpstr>8 Thesen der Trauerkultur im Zeitalter der Individualität</vt:lpstr>
      <vt:lpstr>8 Thesen der Trauerkultur im Zeitalter der Individualität</vt:lpstr>
      <vt:lpstr>Windtelefon</vt:lpstr>
      <vt:lpstr>Jeden 3. um 3</vt:lpstr>
      <vt:lpstr>Trauer- begleitung per Whatsapp</vt:lpstr>
      <vt:lpstr>Trauerhalte-stelle</vt:lpstr>
      <vt:lpstr>Memorial Tattoo</vt:lpstr>
      <vt:lpstr>Sterben gehört zum Leben. Die Leihgabe des Lebens  wird unwiderruflich zurück gefordert.  Groß ist der Schmerz über den Verlust eines geliebten Menschen oder die Gewissheit des eigenen Todes.  Wer teilt mit mir die Last? Wer gibt mir Kraft und Mut? Wer lindert meinen Schmerz?  Wer hilft mir  das unausweichliche zu tragen?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Facetten der Trauerarbeit</dc:title>
  <dc:creator>Kamin Markus</dc:creator>
  <cp:lastModifiedBy>Kamin Markus</cp:lastModifiedBy>
  <cp:revision>18</cp:revision>
  <dcterms:created xsi:type="dcterms:W3CDTF">2025-02-05T12:01:14Z</dcterms:created>
  <dcterms:modified xsi:type="dcterms:W3CDTF">2025-02-06T13:25:20Z</dcterms:modified>
</cp:coreProperties>
</file>